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20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9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GillSans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/>
          </a:p>
        </p:txBody>
      </p:sp>
      <p:sp>
        <p:nvSpPr>
          <p:cNvPr id="169" name="Google Shape;16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 txBox="1"/>
          <p:nvPr/>
        </p:nvSpPr>
        <p:spPr>
          <a:xfrm>
            <a:off x="3900488" y="8853488"/>
            <a:ext cx="3000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425" lIns="90875" spcFirstLastPara="1" rIns="90875" wrap="square" tIns="45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7" name="Google Shape;77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10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0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linux.com/TUTORIALS/LinuxTutorialPosixThreads.html" TargetMode="External"/><Relationship Id="rId4" Type="http://schemas.openxmlformats.org/officeDocument/2006/relationships/hyperlink" Target="http://www.yolinux.com/TUTORIALS/LinuxTutorialPosixThread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ctrTitle"/>
          </p:nvPr>
        </p:nvSpPr>
        <p:spPr>
          <a:xfrm>
            <a:off x="3007360" y="1528763"/>
            <a:ext cx="9144000" cy="8791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6000"/>
              <a:buFont typeface="Gill Sans"/>
              <a:buNone/>
            </a:pPr>
            <a:r>
              <a:rPr b="1" lang="en-US" sz="6000">
                <a:solidFill>
                  <a:srgbClr val="891631"/>
                </a:solidFill>
              </a:rPr>
              <a:t>THREADS</a:t>
            </a:r>
            <a:endParaRPr/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270000" y="3602038"/>
            <a:ext cx="10139680" cy="2351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b="1" lang="en-US" sz="1480">
                <a:latin typeface="Arial"/>
                <a:ea typeface="Arial"/>
                <a:cs typeface="Arial"/>
                <a:sym typeface="Arial"/>
              </a:rPr>
              <a:t>REFERENCES: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“OPERATING SYSTEM CONCEPTS” 9</a:t>
            </a:r>
            <a:r>
              <a:rPr baseline="30000" lang="en-US" sz="148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80">
                <a:latin typeface="Arial"/>
                <a:ea typeface="Arial"/>
                <a:cs typeface="Arial"/>
                <a:sym typeface="Arial"/>
              </a:rPr>
              <a:t> EDITION BY ABRAHAM SILBERSCHATZ, PETER BAER GALVIN AND GREG GAGNE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“OPERATING SYSTEMS: INTERNALS AND DESIGN PRINCIPLES”, 7TH EDITION BY WILLIAM STALLINGS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“INTRODUCTION TO OPERATING SYSTEMS ”, BY PROF. CHESTER REBEIRO (HTTPS://NPTEL.AC.IN/COURSES/106/106/106106144/)</a:t>
            </a:r>
            <a:endParaRPr sz="14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None/>
            </a:pPr>
            <a:r>
              <a:t/>
            </a:r>
            <a:endParaRPr sz="14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2182814" y="455614"/>
            <a:ext cx="7824787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b="1" lang="en-US" sz="4800"/>
              <a:t>TYPES OF THREADS</a:t>
            </a:r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1717040" y="1874520"/>
            <a:ext cx="7848600" cy="3139440"/>
            <a:chOff x="0" y="0"/>
            <a:chExt cx="7848600" cy="3139440"/>
          </a:xfrm>
        </p:grpSpPr>
        <p:sp>
          <p:nvSpPr>
            <p:cNvPr id="173" name="Google Shape;173;p22"/>
            <p:cNvSpPr/>
            <p:nvPr/>
          </p:nvSpPr>
          <p:spPr>
            <a:xfrm>
              <a:off x="0" y="0"/>
              <a:ext cx="7848600" cy="3139440"/>
            </a:xfrm>
            <a:custGeom>
              <a:rect b="b" l="l" r="r" t="t"/>
              <a:pathLst>
                <a:path extrusionOk="0" h="120000" w="12000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extrusionOk="0" fill="darkenLess" h="120000" w="12000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extrusionOk="0" fill="none" h="120000" w="12000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1043439" y="785311"/>
              <a:ext cx="2590038" cy="15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1043439" y="785311"/>
              <a:ext cx="2590038" cy="15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0" spcFirstLastPara="1" rIns="0" wrap="square" tIns="11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Gill Sans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 Level Thread (ULT)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76200" lvl="1" marL="228600" marR="0" rtl="0" algn="l">
                <a:lnSpc>
                  <a:spcPct val="90000"/>
                </a:lnSpc>
                <a:spcBef>
                  <a:spcPts val="108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117354" y="1293006"/>
              <a:ext cx="3060954" cy="15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4117354" y="1293006"/>
              <a:ext cx="3060954" cy="15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0" spcFirstLastPara="1" rIns="0" wrap="square" tIns="110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Gill Sans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Kernel level Thread (KLT)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 txBox="1"/>
          <p:nvPr/>
        </p:nvSpPr>
        <p:spPr>
          <a:xfrm>
            <a:off x="294638" y="5405120"/>
            <a:ext cx="116230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We are talking about threads for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processes.  Both ULT &amp; KLT execute in user mode. An OS may also have threads but that is not what we are discussing here.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4294967295" type="title"/>
          </p:nvPr>
        </p:nvSpPr>
        <p:spPr>
          <a:xfrm>
            <a:off x="2743200" y="238760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3753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2C3753"/>
                </a:solidFill>
              </a:rPr>
              <a:t>THREADS MANAGEMENT</a:t>
            </a:r>
            <a:endParaRPr/>
          </a:p>
        </p:txBody>
      </p:sp>
      <p:sp>
        <p:nvSpPr>
          <p:cNvPr id="185" name="Google Shape;185;p23"/>
          <p:cNvSpPr txBox="1"/>
          <p:nvPr>
            <p:ph idx="4294967295" type="body"/>
          </p:nvPr>
        </p:nvSpPr>
        <p:spPr>
          <a:xfrm>
            <a:off x="0" y="952500"/>
            <a:ext cx="54864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rgbClr val="2C3753"/>
                </a:solidFill>
              </a:rPr>
              <a:t>User-Level Threads (ULTs)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Managed by applications and user level thread library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Kernel is not aware of these threads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rgbClr val="2C3753"/>
                </a:solidFill>
              </a:rPr>
              <a:t>Kernel-Level Threads (KLTs)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C3753"/>
                </a:solidFill>
              </a:rPr>
              <a:t>These are created and managed by kernels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C3753"/>
                </a:solidFill>
              </a:rPr>
              <a:t>Also called as light weight process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8386444" y="6394452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520" y="1823336"/>
            <a:ext cx="7396480" cy="440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4294967295" type="title"/>
          </p:nvPr>
        </p:nvSpPr>
        <p:spPr>
          <a:xfrm>
            <a:off x="0" y="11430"/>
            <a:ext cx="11521440" cy="608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51"/>
              </a:buClr>
              <a:buSzPts val="3200"/>
              <a:buFont typeface="Arial"/>
              <a:buNone/>
            </a:pPr>
            <a:r>
              <a:rPr b="1" lang="en-US" cap="none">
                <a:solidFill>
                  <a:srgbClr val="324951"/>
                </a:solidFill>
                <a:latin typeface="Arial"/>
                <a:ea typeface="Arial"/>
                <a:cs typeface="Arial"/>
                <a:sym typeface="Arial"/>
              </a:rPr>
              <a:t>Relationships Between  ULT States And Process States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1844040" y="6389470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" y="557616"/>
            <a:ext cx="10393681" cy="583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28211" l="61495" r="3615" t="20113"/>
          <a:stretch/>
        </p:blipFill>
        <p:spPr>
          <a:xfrm>
            <a:off x="7644874" y="136636"/>
            <a:ext cx="4435365" cy="4183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type="ctrTitle"/>
          </p:nvPr>
        </p:nvSpPr>
        <p:spPr>
          <a:xfrm>
            <a:off x="111761" y="231228"/>
            <a:ext cx="11754418" cy="8175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MERITS AND DEMERITS OF ULT</a:t>
            </a:r>
            <a:endParaRPr/>
          </a:p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252648" y="1292500"/>
            <a:ext cx="7693173" cy="457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It can be implemented in OS that does not support threading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Fast creation and switching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Does not need System call</a:t>
            </a:r>
            <a:endParaRPr/>
          </a:p>
          <a:p>
            <a:pPr indent="-1714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Process with many threads also competes with a single threaded process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Scheduling decisions cannot be made to favour processes with the larger number of threads 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If one thread makes system call then all others get blocked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900" cap="none">
                <a:latin typeface="Arial"/>
                <a:ea typeface="Arial"/>
                <a:cs typeface="Arial"/>
                <a:sym typeface="Arial"/>
              </a:rPr>
              <a:t>Solution: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JACKETING</a:t>
            </a:r>
            <a:endParaRPr/>
          </a:p>
          <a:p>
            <a:pPr indent="0" lvl="1" marL="4572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converts a blocking system call into a non-blocking system call</a:t>
            </a:r>
            <a:endParaRPr/>
          </a:p>
          <a:p>
            <a:pPr indent="-16510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None/>
            </a:pPr>
            <a:r>
              <a:t/>
            </a:r>
            <a:endParaRPr sz="1900" cap="non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9365330" y="4584431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ctrTitle"/>
          </p:nvPr>
        </p:nvSpPr>
        <p:spPr>
          <a:xfrm>
            <a:off x="111761" y="231228"/>
            <a:ext cx="11754418" cy="8175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MERITS AND DEMERITS OF KLT</a:t>
            </a:r>
            <a:endParaRPr/>
          </a:p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242488" y="1586185"/>
            <a:ext cx="7693173" cy="457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Thread table is stored in kernel space. Hence, kernel knows about no. of threads a process has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OS can provide more time quantum to a process with large no. of threads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Better to use for application that frequently blocks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One thread making system call does not block others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Slow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Char char="-"/>
            </a:pPr>
            <a:r>
              <a:rPr lang="en-US" sz="1900" cap="none">
                <a:latin typeface="Arial"/>
                <a:ea typeface="Arial"/>
                <a:cs typeface="Arial"/>
                <a:sym typeface="Arial"/>
              </a:rPr>
              <a:t>Larger overhead due to kernel level management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Char char="-"/>
            </a:pPr>
            <a:r>
              <a:rPr lang="en-US" sz="19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transfer of control from one thread to another within the same process requires a mode switch to the kernel</a:t>
            </a:r>
            <a:endParaRPr/>
          </a:p>
          <a:p>
            <a:pPr indent="-1714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indent="-16510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None/>
            </a:pPr>
            <a:r>
              <a:t/>
            </a:r>
            <a:endParaRPr sz="1900" cap="non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9360250" y="441434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14154" l="62863" r="1598" t="18431"/>
          <a:stretch/>
        </p:blipFill>
        <p:spPr>
          <a:xfrm>
            <a:off x="8439807" y="88596"/>
            <a:ext cx="3426372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0" y="4761"/>
            <a:ext cx="9194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br>
              <a:rPr lang="en-US" sz="2880"/>
            </a:br>
            <a:r>
              <a:rPr lang="en-US" sz="2880"/>
              <a:t>MULTITHREADING MODELS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254000" y="2323149"/>
            <a:ext cx="8229600" cy="281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One-to-One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Many-to-One</a:t>
            </a:r>
            <a:br>
              <a:rPr lang="en-US"/>
            </a:b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Many-to-Many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MANY-TO-ONE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1451578" y="2326323"/>
            <a:ext cx="4573301" cy="2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Many user-level threads mapped to single kernel thread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710" y="1992737"/>
            <a:ext cx="4827458" cy="406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ONE-TO-ONE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Each user-level thread maps to kernel thread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/>
              <a:t>Examples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Windows NT/XP/2000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Linux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462" y="2814321"/>
            <a:ext cx="7475538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MANY-TO-MANY MODEL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81281" y="1930400"/>
            <a:ext cx="592328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Many user level threads are mapped to many kernel threads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It allows the operating system to create a sufficient number of kernel threads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/>
              <a:t>Example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Windows NT/2000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4981" y="1228725"/>
            <a:ext cx="515302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LIBRARIES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It provides programmer with API for creating and managing threads</a:t>
            </a:r>
            <a:endParaRPr/>
          </a:p>
          <a:p>
            <a:pPr indent="-120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Two primary ways of implementing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Library entirely in user space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Kernel-level library supported by the OS</a:t>
            </a:r>
            <a:endParaRPr/>
          </a:p>
          <a:p>
            <a:pPr indent="-120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Three main thread libraries in use today: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POSIC Pthreads</a:t>
            </a:r>
            <a:endParaRPr sz="153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Win32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Java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3954" l="4665" r="68506" t="23728"/>
          <a:stretch/>
        </p:blipFill>
        <p:spPr>
          <a:xfrm>
            <a:off x="7335520" y="111760"/>
            <a:ext cx="4622800" cy="593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325120" y="812800"/>
            <a:ext cx="8637072" cy="539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CONSIDER THE FOLLOWING SCENARIO: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There are 4 CPUs in the system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The given program is adding  numbers upto 10 million using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an addall() and executing the process in one CPU.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cap="none">
                <a:latin typeface="Arial"/>
                <a:ea typeface="Arial"/>
                <a:cs typeface="Arial"/>
                <a:sym typeface="Arial"/>
              </a:rPr>
              <a:t>Other processors are not utilized and single process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takes long time to complete execution</a:t>
            </a:r>
            <a:endParaRPr/>
          </a:p>
          <a:p>
            <a:pPr indent="-1714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975600" y="6390640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604520" y="111125"/>
            <a:ext cx="776732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POSIX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863600" y="877888"/>
            <a:ext cx="10450830" cy="1032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It can be used over Linux systems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Pthreads API must be compiled with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–pthread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 –lpthread</a:t>
            </a:r>
            <a:endParaRPr b="1" i="1"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1"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#include &lt;pthread.h&gt;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pthread_t pthread_self()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returns : 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ID of current (this) thread</a:t>
            </a:r>
            <a:endParaRPr/>
          </a:p>
          <a:p>
            <a:pPr indent="-762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91441"/>
            <a:ext cx="9448800" cy="414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4">
            <a:alphaModFix/>
          </a:blip>
          <a:srcRect b="-24370" l="0" r="0" t="24370"/>
          <a:stretch/>
        </p:blipFill>
        <p:spPr>
          <a:xfrm>
            <a:off x="1219200" y="4233840"/>
            <a:ext cx="9448800" cy="2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5448300" y="62432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2361" l="0" r="0" t="1574"/>
          <a:stretch/>
        </p:blipFill>
        <p:spPr>
          <a:xfrm>
            <a:off x="721360" y="0"/>
            <a:ext cx="97129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1451579" y="804519"/>
            <a:ext cx="9603275" cy="587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TERMINATING THREAD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2438400" y="1168401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1524000" y="2026121"/>
            <a:ext cx="9723120" cy="29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#include &lt;pthread.h&gt;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void pthread_exit (return_value)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     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Threads terminate in one of the following conditions: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Completes function execution and return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pthread_cancel()  request received by 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 initiates termination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process of the threads terminates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THREAD CANCELLATION</a:t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1442720" y="1435101"/>
            <a:ext cx="10515600" cy="4430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pthread_cancel()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: Terminates a thread before it has completed its execution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Whether thread cancel or not depends in its state and type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States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PTHREAD_CANCEL_DISABLE: Thread can not be cancelled.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PTHREAD_CANCEL_ENABLE: This is default state. Thread can be cancelled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CANCELLATION	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1320800" y="1435101"/>
            <a:ext cx="10515600" cy="4430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Two types of thread cancellation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b="1" lang="en-US"/>
              <a:t>Asynchronous cancellation:</a:t>
            </a:r>
            <a:r>
              <a:rPr lang="en-US"/>
              <a:t> terminates the target thread immediately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/>
              <a:t>PTHREAD_CANCEL_ASYNCHRONOUS</a:t>
            </a:r>
            <a:endParaRPr/>
          </a:p>
          <a:p>
            <a:pPr indent="0" lvl="2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b="1" lang="en-US"/>
              <a:t>Deferred cancellation</a:t>
            </a:r>
            <a:r>
              <a:rPr lang="en-US"/>
              <a:t> allows the target thread to periodically check if it should be cancelled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/>
              <a:t>PTHREAD_CANCEL_DEFERRED: Cancel when thread reaches ‘cancellation point’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THREADING ISSUES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2277078" y="2137541"/>
            <a:ext cx="7351712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of </a:t>
            </a:r>
            <a:r>
              <a:rPr b="1" lang="en-US"/>
              <a:t>fork()</a:t>
            </a:r>
            <a:r>
              <a:rPr lang="en-US"/>
              <a:t> and </a:t>
            </a:r>
            <a:r>
              <a:rPr b="1" lang="en-US"/>
              <a:t>exec()</a:t>
            </a:r>
            <a:r>
              <a:rPr lang="en-US"/>
              <a:t> system calls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Signal handling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 pools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 safety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Thread-specific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451579" y="47939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OF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FORK() ,EXEC(), EXIT()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1451578" y="1930948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Does fork() duplicate only the calling thread or all threads?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Few unix OS keep two version of fork to have both the options.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</a:t>
            </a:r>
            <a:r>
              <a:rPr b="1" i="1" lang="en-US" sz="1800"/>
              <a:t>xec(): 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program speciﬁed in the parameter to exec() will replace the entire process—including all threads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Recommendation: In a process of multiple threads use </a:t>
            </a:r>
            <a:r>
              <a:rPr b="1" i="1" lang="en-US" sz="1800"/>
              <a:t>fork() only </a:t>
            </a:r>
            <a:r>
              <a:rPr b="1" lang="en-US" sz="1800"/>
              <a:t>after </a:t>
            </a:r>
            <a:r>
              <a:rPr b="1" i="1" lang="en-US" sz="1800"/>
              <a:t>exec()</a:t>
            </a:r>
            <a:endParaRPr b="1" sz="1800"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1451579" y="478682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SIGNAL HANDLING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914400" y="1397000"/>
            <a:ext cx="10794123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381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Signals are used to notify about events to a process.</a:t>
            </a:r>
            <a:endParaRPr/>
          </a:p>
          <a:p>
            <a:pPr indent="-381000" lvl="0" marL="381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signal handler is used to process signals in the following way: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generated by particular event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delivered to a process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handled</a:t>
            </a:r>
            <a:endParaRPr/>
          </a:p>
          <a:p>
            <a:pPr indent="-381000" lvl="0" marL="381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delivery options: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the intended thread 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every thread in the intended process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certain threads in the process</a:t>
            </a:r>
            <a:endParaRPr/>
          </a:p>
          <a:p>
            <a:pPr indent="-342900" lvl="1" marL="8001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Assign a specific thread to receive all signals for the process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POOLS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1137146" y="1853754"/>
            <a:ext cx="10307797" cy="447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Create and maintain a number of threads in a pool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Assign work to the threads as per the need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Faster method to handle a request using an existing thread instead of creating a new one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bounds the number of threads in the application(s) to the size of the pool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47919" t="28810"/>
          <a:stretch/>
        </p:blipFill>
        <p:spPr>
          <a:xfrm>
            <a:off x="7081520" y="375920"/>
            <a:ext cx="4704080" cy="34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0" y="104522"/>
            <a:ext cx="8321040" cy="5674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can be the better method to perform this summation?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4 processes such that each process adds 2.5 million no.s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4 fork() calls to create 4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process can execute in one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the computation time,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process has its own set of instructions, data, heap and the stack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large portion of these 4 processes are similar.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lot of duplication of instructions and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Management  and IPC required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8981440" y="3940825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557499" y="18425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SAFETY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252699" y="898057"/>
            <a:ext cx="11277149" cy="567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function is called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thread-safe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 when it can be called by multiple threads at the same time without creating any disruptions.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of a function i.e. not safe: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static int glob = 0;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static void Incr (int  loops)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{	int loc, j;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for (j = 0; j&lt;loops; j++ {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loc = glob;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loc++;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glob = loc;}</a:t>
            </a:r>
            <a:endParaRPr/>
          </a:p>
          <a:p>
            <a:pPr indent="0" lvl="2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Employs global or static values that are shared by all threads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1146078" y="877619"/>
            <a:ext cx="688382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TO ENSURE THREAD SAFETY?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978962" y="2123368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Serialize the function: Keep the critical section of the code locked so that only one thread access it at a time other threads out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only thread safe system functions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Avoid use of global and static variables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SPECIFIC DATA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1842770" y="2025969"/>
            <a:ext cx="9414510" cy="447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Makes existing functions thread-safe 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May be slightly less efficient than being reentrant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Allows each thread to have its own copy of data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Provides per-thread storage for a function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Useful when you do not have control over the thread creation process (i.e., when using a thread pool)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THREADS: Pros and Cons</a:t>
            </a:r>
            <a:endParaRPr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1249681" y="1853754"/>
            <a:ext cx="10403840" cy="4199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Advantages of multithreading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Easy to share resources and faster to create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Disadvantages of multithreading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Compete for acquiring memory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Ensure threads-safety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Error in one can disrupt the execution of other threads due to sharing of resources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Considerations for future design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Handling signals is tricky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 threads must run the same program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4294967295" type="title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OPERATING SYSTEM EXAMPLES</a:t>
            </a:r>
            <a:endParaRPr/>
          </a:p>
        </p:txBody>
      </p:sp>
      <p:sp>
        <p:nvSpPr>
          <p:cNvPr id="350" name="Google Shape;350;p46"/>
          <p:cNvSpPr txBox="1"/>
          <p:nvPr>
            <p:ph idx="4294967295" type="body"/>
          </p:nvPr>
        </p:nvSpPr>
        <p:spPr>
          <a:xfrm>
            <a:off x="897255" y="1586548"/>
            <a:ext cx="5483225" cy="348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Windows XP Threads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Linux Thread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WINDOWS XP THREADS</a:t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2351089" y="1465606"/>
            <a:ext cx="6777037" cy="45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It implements one-to-one mapping of threads with kernel-level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Each thread contains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A unique thread id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Set of Registers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Separate user and kernel stacks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Private data storage area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These are called context of the threads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The primary data structures of a thread include: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ETHREAD (executive thread block)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KTHREAD (kernel thread block)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TEB (thread environment block)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Font typeface="Arial"/>
              <a:buNone/>
            </a:pPr>
            <a:r>
              <a:t/>
            </a:r>
            <a:endParaRPr sz="18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4294967295" type="title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WINDOWS XP THREADS</a:t>
            </a:r>
            <a:endParaRPr/>
          </a:p>
        </p:txBody>
      </p:sp>
      <p:pic>
        <p:nvPicPr>
          <p:cNvPr descr="4" id="363" name="Google Shape;3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810" y="1236028"/>
            <a:ext cx="5041900" cy="490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LINUX THREADS</a:t>
            </a:r>
            <a:endParaRPr/>
          </a:p>
        </p:txBody>
      </p:sp>
      <p:sp>
        <p:nvSpPr>
          <p:cNvPr id="370" name="Google Shape;370;p49"/>
          <p:cNvSpPr txBox="1"/>
          <p:nvPr>
            <p:ph idx="1" type="body"/>
          </p:nvPr>
        </p:nvSpPr>
        <p:spPr>
          <a:xfrm>
            <a:off x="2232836" y="1439235"/>
            <a:ext cx="8255223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Threads are referred as Tasks in Linux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Tasks are created using </a:t>
            </a:r>
            <a:r>
              <a:rPr b="1" lang="en-US"/>
              <a:t>clone()</a:t>
            </a:r>
            <a:r>
              <a:rPr lang="en-US"/>
              <a:t> system call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clone()</a:t>
            </a:r>
            <a:r>
              <a:rPr lang="en-US"/>
              <a:t> allows a child task to share the address space of the parent task (process)</a:t>
            </a:r>
            <a:endParaRPr/>
          </a:p>
        </p:txBody>
      </p:sp>
      <p:pic>
        <p:nvPicPr>
          <p:cNvPr descr="in-4" id="371" name="Google Shape;3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836" y="3429000"/>
            <a:ext cx="6072188" cy="221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46259" t="30900"/>
          <a:stretch/>
        </p:blipFill>
        <p:spPr>
          <a:xfrm>
            <a:off x="7975600" y="98028"/>
            <a:ext cx="4216400" cy="507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0" y="206122"/>
            <a:ext cx="7975600" cy="5373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better method to reduce this overhead and achieve parallelization?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4 threads under 1 process, using Pthread.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executes in separate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shares common instructions, parameters and heap,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each thread has separate stack.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will add 2.5 million no.s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are lighter than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few or no system calls needed to create threads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9428480" y="5431016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52622" r="1413" t="27390"/>
          <a:stretch/>
        </p:blipFill>
        <p:spPr>
          <a:xfrm>
            <a:off x="0" y="2039006"/>
            <a:ext cx="4193627" cy="402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122507" y="296263"/>
            <a:ext cx="8280401" cy="648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are separate streams of execution within a single process.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not isolated from each 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state of a thread is stored in Thread Control Block which contains registers and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provides mechanisms to perform multiple tasks concurrently.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thread has got associated: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Program counter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Register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31520" y="6059563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2352675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SINGLE AND MULTITHREADED PROCESSES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314" y="1217613"/>
            <a:ext cx="6529387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57077" t="0"/>
          <a:stretch/>
        </p:blipFill>
        <p:spPr>
          <a:xfrm>
            <a:off x="2754314" y="1223963"/>
            <a:ext cx="2803525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2606676" y="5740400"/>
            <a:ext cx="29511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heavyweight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019801" y="5754689"/>
            <a:ext cx="29495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lightweight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585324" y="5723892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20" y="416560"/>
            <a:ext cx="10007600" cy="55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72966" y="945931"/>
            <a:ext cx="8178800" cy="68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MERITS OF USING THREADS</a:t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0" y="1136650"/>
            <a:ext cx="14546318" cy="4989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790728" y="2355851"/>
            <a:ext cx="9194100" cy="3266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can be created and destroyed quickly as compared to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can use threads to execute some functions in the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can share the same address space.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takes less time to switch between threads due to smaller state record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11363" y="381109"/>
            <a:ext cx="9368058" cy="659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Arial"/>
              <a:buNone/>
            </a:pPr>
            <a:r>
              <a:rPr b="1" lang="en-US">
                <a:solidFill>
                  <a:srgbClr val="5B0E21"/>
                </a:solidFill>
                <a:latin typeface="Arial"/>
                <a:ea typeface="Arial"/>
                <a:cs typeface="Arial"/>
                <a:sym typeface="Arial"/>
              </a:rPr>
              <a:t>THREADS S</a:t>
            </a:r>
            <a:r>
              <a:rPr b="1"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CHEDULING</a:t>
            </a:r>
            <a:endParaRPr b="1">
              <a:solidFill>
                <a:srgbClr val="5B0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0" y="2057400"/>
            <a:ext cx="7794625" cy="40687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97840" y="2057400"/>
            <a:ext cx="10312400" cy="319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Threads are scheduled to execute in CPU independently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State of each executing thread is maintained separately.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a process is suspended, then all its threads are suspended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a process is terminated, then all its threads are terminated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 thread also has states like ready, running, waiting or blocked.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